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jpeg"/>
  <Override PartName="/ppt/media/image10.jpg" ContentType="image/jpeg"/>
  <Override PartName="/ppt/media/image28.jpg" ContentType="image/jpeg"/>
  <Override PartName="/ppt/media/image29.jpg" ContentType="image/jpeg"/>
  <Override PartName="/ppt/media/image3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6" r:id="rId3"/>
    <p:sldId id="278" r:id="rId4"/>
    <p:sldId id="259" r:id="rId5"/>
    <p:sldId id="289" r:id="rId6"/>
    <p:sldId id="290" r:id="rId7"/>
    <p:sldId id="270" r:id="rId8"/>
    <p:sldId id="279" r:id="rId9"/>
    <p:sldId id="283" r:id="rId10"/>
    <p:sldId id="261" r:id="rId11"/>
    <p:sldId id="266" r:id="rId12"/>
    <p:sldId id="271" r:id="rId13"/>
    <p:sldId id="291" r:id="rId14"/>
    <p:sldId id="284" r:id="rId15"/>
    <p:sldId id="258" r:id="rId16"/>
    <p:sldId id="281" r:id="rId17"/>
    <p:sldId id="285" r:id="rId18"/>
    <p:sldId id="260" r:id="rId19"/>
    <p:sldId id="268" r:id="rId20"/>
    <p:sldId id="262" r:id="rId21"/>
    <p:sldId id="286" r:id="rId22"/>
    <p:sldId id="287" r:id="rId23"/>
    <p:sldId id="288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3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9FA0-E9BD-C190-9028-B98010F4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8C3670-745D-E5A6-235F-8457CDC6F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5525C-F116-0EC3-C76C-74636900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F295-1CBE-4B48-BBAA-C47527E2798E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D0206-6E6D-9706-B6CF-EFDC7365B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ED4C4-F713-58E9-D74D-77DBA25E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B858A-9AB0-42AF-8319-2AE4CBB0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7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0829-6617-0962-1C1E-173C2E3C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DD197-1CAC-4EBB-E506-5ABF9AE34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6006E-F8E8-B599-CA2B-CDFE25359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F295-1CBE-4B48-BBAA-C47527E2798E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6E681-204E-B14F-6851-AF8D6071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1E14C-96C9-9585-C893-9D2C93CC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B858A-9AB0-42AF-8319-2AE4CBB0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11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819183-0865-F7AB-7192-6DC635485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055B8A-67CB-616D-873D-43544C7AF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0700-6BE6-563E-BCC8-600DC1E6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F295-1CBE-4B48-BBAA-C47527E2798E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E8819-F698-DAAB-EE67-496E46F6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D61F3-4C6D-BEB3-84F4-441D8EAE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B858A-9AB0-42AF-8319-2AE4CBB0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7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880D-F1F6-664F-6612-4E2CA9AB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77234-6CCB-FB7F-B5F1-0BC6DD6F7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F1558-8EF9-CE32-5A57-A4DEB5A1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F295-1CBE-4B48-BBAA-C47527E2798E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1DC3C-F1AC-4BA9-290E-CDC8E9D45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97C8E-4A6D-A2B9-B850-91F2A1A69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B858A-9AB0-42AF-8319-2AE4CBB0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2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F826-7612-D1C8-1B90-22197F85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25B57-56C3-E975-7072-7488A428A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F3D4A-2F33-ED48-306B-BAAEB6543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F295-1CBE-4B48-BBAA-C47527E2798E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6FCE7-2F42-1120-899F-D3401C6FD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24566-0E18-37C6-DEF8-F1655ACB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B858A-9AB0-42AF-8319-2AE4CBB0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4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AA633-822A-8794-636A-0312A716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E4C8E-7A86-83BD-1A0C-4FA33AD5D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25770-D2DC-7F65-DEE6-4608C4CF4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D771E-EF34-F9B8-6753-3A5342BFB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F295-1CBE-4B48-BBAA-C47527E2798E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3CE17-3CA1-3214-097E-6B77CFD0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ED6C6-7772-2548-B988-CD319D3B4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B858A-9AB0-42AF-8319-2AE4CBB0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9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9598A-1F69-A215-B467-22C63A83A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D4596-F3CC-5047-A8C4-0600DE058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13CAA6-6F47-BDD1-5DED-7EC5DB09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65D179-8CB2-D95F-AFF6-D34EB6A99C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1D1735-48C7-2E16-8AAD-AA2D9AA9B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E4B3C1-4206-25D9-C4FC-19EAE40D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F295-1CBE-4B48-BBAA-C47527E2798E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774012-BE50-3C81-9E53-2F84C288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E4AE-22FC-630C-467D-4106B5C5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B858A-9AB0-42AF-8319-2AE4CBB0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F36A-4214-34F3-1DC0-B7B4B098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062B52-7DA6-E199-3E14-865132725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F295-1CBE-4B48-BBAA-C47527E2798E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E3DED-F609-3AD2-B248-DAF65CCB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2F385-40DA-7876-58BD-A814D4AE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B858A-9AB0-42AF-8319-2AE4CBB0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51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177D3-F355-1E76-AA45-5EC6FA3A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F295-1CBE-4B48-BBAA-C47527E2798E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EE227C-9C3C-A0D5-70A2-D9A172D8C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772B9-C4D9-7E34-109E-C318D298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B858A-9AB0-42AF-8319-2AE4CBB0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7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93521-ED5F-E30A-AD62-1657072AB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95347-D5EA-0E99-391B-B7D656994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985B2-DACA-1272-E0E1-54ED43B63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0D058-9845-A727-6353-19F86D755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F295-1CBE-4B48-BBAA-C47527E2798E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557C1-57AB-C532-0CD5-D7AB751D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6031A-0290-82C4-B8FD-DAC7B8C1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B858A-9AB0-42AF-8319-2AE4CBB0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8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B8CBD-E049-C530-363F-2D347CC99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A941D-D59D-1B5D-1EB5-F6C9C706E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1DD40-2418-F46D-DB7F-D04BDD5BB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E4A7F-8FE1-0DC7-B033-8EB4A5229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F295-1CBE-4B48-BBAA-C47527E2798E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0D988-6521-45F0-019B-F046E9B88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BC682-6B61-5785-CC7E-172E193D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B858A-9AB0-42AF-8319-2AE4CBB0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0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7B4144-C1C2-23C3-039F-1F3B8371A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5A86F-1D29-90B6-54A1-E9A96461E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56C73-5028-65E5-170E-BD83061DD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AF295-1CBE-4B48-BBAA-C47527E2798E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8966C-69E9-6C00-7D1C-0C4DD154E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524CC-738E-514F-147A-37F3351FD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B858A-9AB0-42AF-8319-2AE4CBB0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9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urr.purdue.edu/members/50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F667-525E-5A20-9874-71627D922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50" y="3176175"/>
            <a:ext cx="11525250" cy="600074"/>
          </a:xfrm>
        </p:spPr>
        <p:txBody>
          <a:bodyPr>
            <a:normAutofit/>
          </a:bodyPr>
          <a:lstStyle/>
          <a:p>
            <a:r>
              <a:rPr lang="en-US" sz="3600">
                <a:latin typeface="Arial" panose="020B0604020202020204" pitchFamily="34" charset="0"/>
              </a:rPr>
              <a:t>Predicting Brain Activity while Listening to Stories</a:t>
            </a: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E4D36D-8D24-E090-0547-684556F38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1500" y="5578752"/>
            <a:ext cx="7372350" cy="600074"/>
          </a:xfrm>
        </p:spPr>
        <p:txBody>
          <a:bodyPr/>
          <a:lstStyle/>
          <a:p>
            <a:r>
              <a:rPr lang="en-US"/>
              <a:t>Subba reddy Oota, </a:t>
            </a:r>
            <a:r>
              <a:rPr lang="en-US" b="0" i="0">
                <a:effectLst/>
                <a:latin typeface="Arial" panose="020B0604020202020204" pitchFamily="34" charset="0"/>
              </a:rPr>
              <a:t>Frederic Alexandre, Xavier Hinaut</a:t>
            </a:r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5AF8845-536C-8E13-FDD6-80C1838BD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84073"/>
            <a:ext cx="1902372" cy="993913"/>
          </a:xfrm>
          <a:prstGeom prst="rect">
            <a:avLst/>
          </a:prstGeom>
        </p:spPr>
      </p:pic>
      <p:pic>
        <p:nvPicPr>
          <p:cNvPr id="8" name="Image 12">
            <a:extLst>
              <a:ext uri="{FF2B5EF4-FFF2-40B4-BE49-F238E27FC236}">
                <a16:creationId xmlns:a16="http://schemas.microsoft.com/office/drawing/2014/main" id="{52A66B87-DCF2-35D4-C86B-5CDAA2B59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29" y="84070"/>
            <a:ext cx="1337187" cy="993913"/>
          </a:xfrm>
          <a:prstGeom prst="rect">
            <a:avLst/>
          </a:prstGeom>
        </p:spPr>
      </p:pic>
      <p:pic>
        <p:nvPicPr>
          <p:cNvPr id="9" name="Image 14">
            <a:extLst>
              <a:ext uri="{FF2B5EF4-FFF2-40B4-BE49-F238E27FC236}">
                <a16:creationId xmlns:a16="http://schemas.microsoft.com/office/drawing/2014/main" id="{D2E9FE2D-6969-A09A-FA26-08A963DA5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27" y="216979"/>
            <a:ext cx="1626623" cy="72809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8582D4C-5A29-EA20-79F6-5F8BF87F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2A9B5EE2-D6E4-0157-0D87-F21706B5E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936" y="272389"/>
            <a:ext cx="1798476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9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8748-390A-5112-050F-86A39D0C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25" y="129161"/>
            <a:ext cx="11517549" cy="580344"/>
          </a:xfrm>
        </p:spPr>
        <p:txBody>
          <a:bodyPr>
            <a:normAutofit fontScale="90000"/>
          </a:bodyPr>
          <a:lstStyle/>
          <a:p>
            <a:r>
              <a:rPr lang="en-US"/>
              <a:t>Language models based on sentences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C0A7C-4DC5-A5FD-87C2-A5EE44005F11}"/>
              </a:ext>
            </a:extLst>
          </p:cNvPr>
          <p:cNvSpPr txBox="1"/>
          <p:nvPr/>
        </p:nvSpPr>
        <p:spPr>
          <a:xfrm>
            <a:off x="0" y="6488668"/>
            <a:ext cx="398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Vaswani et al. 2017, Schrimpf et al. 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8BD788-C9DF-3836-370D-15AF6527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D58780-FDA6-31F7-11BE-AC59A654E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925" y="2048679"/>
            <a:ext cx="3371849" cy="3896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1FA106-304E-F2AD-D4F3-A8AA77943A2F}"/>
              </a:ext>
            </a:extLst>
          </p:cNvPr>
          <p:cNvSpPr txBox="1"/>
          <p:nvPr/>
        </p:nvSpPr>
        <p:spPr>
          <a:xfrm>
            <a:off x="8693088" y="5944918"/>
            <a:ext cx="29515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Transformer language models</a:t>
            </a:r>
          </a:p>
          <a:p>
            <a:pPr algn="ctr"/>
            <a:r>
              <a:rPr lang="en-US"/>
              <a:t>(BERT, XML, GPT,…)</a:t>
            </a:r>
          </a:p>
        </p:txBody>
      </p:sp>
      <p:pic>
        <p:nvPicPr>
          <p:cNvPr id="12" name="Content Placeholder 11" descr="Chart, bar chart&#10;&#10;Description automatically generated">
            <a:extLst>
              <a:ext uri="{FF2B5EF4-FFF2-40B4-BE49-F238E27FC236}">
                <a16:creationId xmlns:a16="http://schemas.microsoft.com/office/drawing/2014/main" id="{C1AE551D-1C23-BFF5-8379-D0D594BDA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16" y="2184687"/>
            <a:ext cx="5709652" cy="389623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06CCB4-C3CD-1131-EEE7-C84A7C524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275" y="1355836"/>
            <a:ext cx="3371849" cy="372971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657A87-B021-5E6D-A27B-153F4F70852B}"/>
              </a:ext>
            </a:extLst>
          </p:cNvPr>
          <p:cNvSpPr/>
          <p:nvPr/>
        </p:nvSpPr>
        <p:spPr>
          <a:xfrm>
            <a:off x="4256416" y="1304718"/>
            <a:ext cx="1156729" cy="424089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Stimulus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93D9F-D339-1874-A976-3143E199B6C9}"/>
              </a:ext>
            </a:extLst>
          </p:cNvPr>
          <p:cNvSpPr txBox="1"/>
          <p:nvPr/>
        </p:nvSpPr>
        <p:spPr>
          <a:xfrm>
            <a:off x="6492733" y="798053"/>
            <a:ext cx="15077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Sentences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62BEEA3-E1C5-AB43-694E-268F03FAEF72}"/>
              </a:ext>
            </a:extLst>
          </p:cNvPr>
          <p:cNvSpPr/>
          <p:nvPr/>
        </p:nvSpPr>
        <p:spPr>
          <a:xfrm>
            <a:off x="5426293" y="1174492"/>
            <a:ext cx="3746282" cy="7439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2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 animBg="1"/>
      <p:bldP spid="18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957A-E449-511B-CB3B-625A4F054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8" y="106068"/>
            <a:ext cx="11921852" cy="933206"/>
          </a:xfrm>
        </p:spPr>
        <p:txBody>
          <a:bodyPr>
            <a:noAutofit/>
          </a:bodyPr>
          <a:lstStyle/>
          <a:p>
            <a:r>
              <a:rPr lang="en-US" sz="4000" dirty="0"/>
              <a:t>Can current language models deal with long-term dependencies?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96A83-52E4-C624-34DB-788E9A5B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416" y="2643105"/>
            <a:ext cx="4008384" cy="4078370"/>
          </a:xfrm>
        </p:spPr>
        <p:txBody>
          <a:bodyPr>
            <a:normAutofit/>
          </a:bodyPr>
          <a:lstStyle/>
          <a:p>
            <a:r>
              <a:rPr lang="en-US" sz="2000"/>
              <a:t>Transformer language models are unable to handle the long-term dependencies</a:t>
            </a:r>
          </a:p>
          <a:p>
            <a:pPr lvl="1"/>
            <a:r>
              <a:rPr lang="en-US" sz="2000" b="1"/>
              <a:t>sequence</a:t>
            </a:r>
            <a:r>
              <a:rPr lang="en-US" sz="2000"/>
              <a:t> length is fixed to 512 words</a:t>
            </a:r>
          </a:p>
          <a:p>
            <a:r>
              <a:rPr lang="en-US" sz="2000"/>
              <a:t>LSTMs still lacks investigation of the long-term memory cognitive plausibility and its link to fMRI data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9994A6-9D8C-48BC-3908-D7A22F1C7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8" y="2217857"/>
            <a:ext cx="6253316" cy="436189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7D65ABF-805D-0364-0DDB-9D002E70C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7" b="-3318"/>
          <a:stretch/>
        </p:blipFill>
        <p:spPr>
          <a:xfrm>
            <a:off x="3097161" y="1498455"/>
            <a:ext cx="3162014" cy="6237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6291F-D0C8-8554-A82F-6CE6DC477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11</a:t>
            </a:fld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E50E21F-9313-24DB-EB7A-12D17A97278F}"/>
              </a:ext>
            </a:extLst>
          </p:cNvPr>
          <p:cNvSpPr/>
          <p:nvPr/>
        </p:nvSpPr>
        <p:spPr>
          <a:xfrm>
            <a:off x="1695669" y="1546103"/>
            <a:ext cx="1156729" cy="412066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Stimulus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234EE-1E5F-9236-42B3-95A3B837F19F}"/>
              </a:ext>
            </a:extLst>
          </p:cNvPr>
          <p:cNvSpPr txBox="1"/>
          <p:nvPr/>
        </p:nvSpPr>
        <p:spPr>
          <a:xfrm>
            <a:off x="3859207" y="937449"/>
            <a:ext cx="16379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/>
              <a:t>Paragraphs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9BF666-E175-20E1-CE45-A729AC510B21}"/>
              </a:ext>
            </a:extLst>
          </p:cNvPr>
          <p:cNvSpPr/>
          <p:nvPr/>
        </p:nvSpPr>
        <p:spPr>
          <a:xfrm>
            <a:off x="2904490" y="1317525"/>
            <a:ext cx="3494228" cy="9487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65121C-5332-AE1D-3284-91C2B381B105}"/>
              </a:ext>
            </a:extLst>
          </p:cNvPr>
          <p:cNvSpPr txBox="1"/>
          <p:nvPr/>
        </p:nvSpPr>
        <p:spPr>
          <a:xfrm>
            <a:off x="0" y="6488668"/>
            <a:ext cx="398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Vaswani et al. 2017, Schrimpf et al. 2021</a:t>
            </a:r>
          </a:p>
        </p:txBody>
      </p:sp>
    </p:spTree>
    <p:extLst>
      <p:ext uri="{BB962C8B-B14F-4D97-AF65-F5344CB8AC3E}">
        <p14:creationId xmlns:p14="http://schemas.microsoft.com/office/powerpoint/2010/main" val="418939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  <p:bldP spid="16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8168-7410-0B6C-BCBE-6B8ED7D9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136525"/>
            <a:ext cx="11744325" cy="892176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00000"/>
                </a:solidFill>
                <a:latin typeface="Calibri Light" panose="020F0302020204030204" pitchFamily="34" charset="0"/>
              </a:rPr>
              <a:t>W</a:t>
            </a:r>
            <a:r>
              <a:rPr lang="en-US" b="0" i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hat kind of language models can represent long-term dependencies?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341242-8902-2198-2A7F-4D31BD832FD9}"/>
              </a:ext>
            </a:extLst>
          </p:cNvPr>
          <p:cNvSpPr/>
          <p:nvPr/>
        </p:nvSpPr>
        <p:spPr>
          <a:xfrm>
            <a:off x="953729" y="2314575"/>
            <a:ext cx="9497961" cy="22288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could they also predict higher cognition while subjects are engaged in longer stories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9E2F2D-97D8-38DD-73F1-D1631191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60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3592-711A-3EF5-CA43-831F54C3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data target: human brain recordings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60EB462-06E9-8F86-08E7-A405ED9B8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4" y="1290321"/>
            <a:ext cx="8883415" cy="4585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8526D4-E8E6-71E9-9340-7C5E93BB3728}"/>
              </a:ext>
            </a:extLst>
          </p:cNvPr>
          <p:cNvSpPr txBox="1"/>
          <p:nvPr/>
        </p:nvSpPr>
        <p:spPr>
          <a:xfrm>
            <a:off x="0" y="6363173"/>
            <a:ext cx="2545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Nastase et al. 2021 fMRI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C3C459-F503-DB04-8C3E-70481E5EB930}"/>
              </a:ext>
            </a:extLst>
          </p:cNvPr>
          <p:cNvSpPr txBox="1"/>
          <p:nvPr/>
        </p:nvSpPr>
        <p:spPr>
          <a:xfrm>
            <a:off x="108395" y="2274838"/>
            <a:ext cx="27878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use Pieman story listening: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82 subjects,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259 TRs (repetition time)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here it is 1.5 sec.</a:t>
            </a:r>
          </a:p>
          <a:p>
            <a:endParaRPr lang="en-US"/>
          </a:p>
          <a:p>
            <a:r>
              <a:rPr lang="en-US" i="1"/>
              <a:t>Example: </a:t>
            </a:r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''</a:t>
            </a:r>
            <a:r>
              <a:rPr lang="en-US" i="1"/>
              <a:t>I began my illustrious carrier in journalism…</a:t>
            </a:r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''</a:t>
            </a:r>
            <a:endParaRPr lang="en-US" i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DEC18-4218-B8DC-EBF5-08E1B34C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61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332F-EBF4-6692-EDA4-860F7EFD9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08" y="586822"/>
            <a:ext cx="4218752" cy="1645920"/>
          </a:xfrm>
        </p:spPr>
        <p:txBody>
          <a:bodyPr>
            <a:noAutofit/>
          </a:bodyPr>
          <a:lstStyle/>
          <a:p>
            <a:r>
              <a:rPr lang="en-US" sz="4000"/>
              <a:t>Models considered (n = 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2AE06-D6BF-350B-FB5A-00E6F5679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/>
              <a:t>Embedding type models: GloVe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602E75-E5AB-26B8-7ADB-BA747D01071A}"/>
              </a:ext>
            </a:extLst>
          </p:cNvPr>
          <p:cNvSpPr txBox="1"/>
          <p:nvPr/>
        </p:nvSpPr>
        <p:spPr>
          <a:xfrm>
            <a:off x="43760" y="6414157"/>
            <a:ext cx="9001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e.g. Pennington et al. 2014 </a:t>
            </a:r>
            <a:r>
              <a:rPr lang="en-US">
                <a:solidFill>
                  <a:schemeClr val="bg2"/>
                </a:solidFill>
              </a:rPr>
              <a:t>| Hochreiter et al. 1997</a:t>
            </a:r>
            <a:r>
              <a:rPr lang="en-US"/>
              <a:t> </a:t>
            </a:r>
            <a:r>
              <a:rPr lang="en-US">
                <a:solidFill>
                  <a:schemeClr val="bg2"/>
                </a:solidFill>
              </a:rPr>
              <a:t>| </a:t>
            </a:r>
            <a:r>
              <a:rPr lang="en-US" b="0" i="0">
                <a:solidFill>
                  <a:schemeClr val="bg2"/>
                </a:solidFill>
                <a:effectLst/>
                <a:latin typeface="-apple-system"/>
              </a:rPr>
              <a:t>Peters</a:t>
            </a:r>
            <a:r>
              <a:rPr lang="en-US">
                <a:solidFill>
                  <a:schemeClr val="bg2"/>
                </a:solidFill>
              </a:rPr>
              <a:t> et al. 2018 | </a:t>
            </a:r>
            <a:r>
              <a:rPr lang="en-US" b="0" i="0">
                <a:solidFill>
                  <a:schemeClr val="bg2"/>
                </a:solidFill>
                <a:effectLst/>
                <a:latin typeface="Lato" panose="020F0502020204030203" pitchFamily="34" charset="0"/>
              </a:rPr>
              <a:t>Beltagy et al</a:t>
            </a:r>
            <a:r>
              <a:rPr lang="en-US">
                <a:solidFill>
                  <a:schemeClr val="bg2"/>
                </a:solidFill>
              </a:rPr>
              <a:t>. 2020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E376C-594D-4FB3-408F-7837D9BD6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14</a:t>
            </a:fld>
            <a:endParaRPr lang="en-US"/>
          </a:p>
        </p:txBody>
      </p:sp>
      <p:pic>
        <p:nvPicPr>
          <p:cNvPr id="23" name="Picture 22" descr="A picture containing chart&#10;&#10;Description automatically generated">
            <a:extLst>
              <a:ext uri="{FF2B5EF4-FFF2-40B4-BE49-F238E27FC236}">
                <a16:creationId xmlns:a16="http://schemas.microsoft.com/office/drawing/2014/main" id="{4A8BC325-5A74-9A56-DED3-35217EA6F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8" y="2570940"/>
            <a:ext cx="4759698" cy="31328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33815C3-05FE-4EF4-E0DD-82EACA2586D0}"/>
              </a:ext>
            </a:extLst>
          </p:cNvPr>
          <p:cNvSpPr txBox="1"/>
          <p:nvPr/>
        </p:nvSpPr>
        <p:spPr>
          <a:xfrm>
            <a:off x="2348954" y="5703762"/>
            <a:ext cx="10628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/>
              <a:t>GloVe</a:t>
            </a:r>
          </a:p>
        </p:txBody>
      </p:sp>
    </p:spTree>
    <p:extLst>
      <p:ext uri="{BB962C8B-B14F-4D97-AF65-F5344CB8AC3E}">
        <p14:creationId xmlns:p14="http://schemas.microsoft.com/office/powerpoint/2010/main" val="374217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332F-EBF4-6692-EDA4-860F7EFD9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586822"/>
            <a:ext cx="4318635" cy="1645920"/>
          </a:xfrm>
        </p:spPr>
        <p:txBody>
          <a:bodyPr>
            <a:noAutofit/>
          </a:bodyPr>
          <a:lstStyle/>
          <a:p>
            <a:r>
              <a:rPr lang="en-US" sz="4000"/>
              <a:t>Models considered (n = 5)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2AE06-D6BF-350B-FB5A-00E6F5679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bg2"/>
                </a:solidFill>
              </a:rPr>
              <a:t>Embedding type models: GloVe</a:t>
            </a:r>
          </a:p>
          <a:p>
            <a:r>
              <a:rPr lang="en-US" sz="1800"/>
              <a:t>Recurrent type models: LSTM, RandLSTM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602E75-E5AB-26B8-7ADB-BA747D01071A}"/>
              </a:ext>
            </a:extLst>
          </p:cNvPr>
          <p:cNvSpPr txBox="1"/>
          <p:nvPr/>
        </p:nvSpPr>
        <p:spPr>
          <a:xfrm>
            <a:off x="43760" y="6414157"/>
            <a:ext cx="9011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e.g. </a:t>
            </a:r>
            <a:r>
              <a:rPr lang="en-US">
                <a:solidFill>
                  <a:schemeClr val="bg2"/>
                </a:solidFill>
              </a:rPr>
              <a:t>Pennington et al. 2014 |</a:t>
            </a:r>
            <a:r>
              <a:rPr lang="en-US"/>
              <a:t> Hochreiter et al. 1997 </a:t>
            </a:r>
            <a:r>
              <a:rPr lang="en-US">
                <a:solidFill>
                  <a:schemeClr val="bg2"/>
                </a:solidFill>
              </a:rPr>
              <a:t>|</a:t>
            </a:r>
            <a:r>
              <a:rPr lang="en-US" b="0" i="0">
                <a:solidFill>
                  <a:schemeClr val="bg2"/>
                </a:solidFill>
                <a:effectLst/>
                <a:latin typeface="-apple-system"/>
              </a:rPr>
              <a:t>Peters</a:t>
            </a:r>
            <a:r>
              <a:rPr lang="en-US">
                <a:solidFill>
                  <a:schemeClr val="bg2"/>
                </a:solidFill>
              </a:rPr>
              <a:t> et al. 2018 | </a:t>
            </a:r>
            <a:r>
              <a:rPr lang="en-US" b="0" i="0">
                <a:solidFill>
                  <a:schemeClr val="bg2"/>
                </a:solidFill>
                <a:effectLst/>
                <a:latin typeface="Lato" panose="020F0502020204030203" pitchFamily="34" charset="0"/>
              </a:rPr>
              <a:t>Beltagy et al</a:t>
            </a:r>
            <a:r>
              <a:rPr lang="en-US">
                <a:solidFill>
                  <a:schemeClr val="bg2"/>
                </a:solidFill>
              </a:rPr>
              <a:t>. 2020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2BA656D-66B1-7F27-2B30-243AB2390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865" y="2569191"/>
            <a:ext cx="1954708" cy="29306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E376C-594D-4FB3-408F-7837D9BD6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15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B06AA9-F8A5-6288-E68F-4FFEDD141975}"/>
              </a:ext>
            </a:extLst>
          </p:cNvPr>
          <p:cNvSpPr txBox="1"/>
          <p:nvPr/>
        </p:nvSpPr>
        <p:spPr>
          <a:xfrm>
            <a:off x="9961813" y="5614582"/>
            <a:ext cx="10628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/>
              <a:t>LSTM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8FA9BF94-C74F-F88A-59F0-886718F54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2" y="2767579"/>
            <a:ext cx="6278880" cy="356856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569D62DB-85CB-D858-4800-00E017FB9BBE}"/>
              </a:ext>
            </a:extLst>
          </p:cNvPr>
          <p:cNvSpPr/>
          <p:nvPr/>
        </p:nvSpPr>
        <p:spPr>
          <a:xfrm>
            <a:off x="6826886" y="2653788"/>
            <a:ext cx="1476591" cy="981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Long Memory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C1DF30D-A772-F5FC-3E33-CCB35DBE23AB}"/>
              </a:ext>
            </a:extLst>
          </p:cNvPr>
          <p:cNvSpPr/>
          <p:nvPr/>
        </p:nvSpPr>
        <p:spPr>
          <a:xfrm rot="19664025">
            <a:off x="6424934" y="3452758"/>
            <a:ext cx="554680" cy="358608"/>
          </a:xfrm>
          <a:prstGeom prst="rightArrow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8956B0A-2B32-B4C6-6F14-78CDFF2CC45C}"/>
              </a:ext>
            </a:extLst>
          </p:cNvPr>
          <p:cNvSpPr/>
          <p:nvPr/>
        </p:nvSpPr>
        <p:spPr>
          <a:xfrm rot="1455354">
            <a:off x="6462698" y="5435452"/>
            <a:ext cx="554680" cy="358608"/>
          </a:xfrm>
          <a:prstGeom prst="rightArrow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4CC06EA-334D-8DCF-F1EE-BDC640A4630B}"/>
              </a:ext>
            </a:extLst>
          </p:cNvPr>
          <p:cNvSpPr/>
          <p:nvPr/>
        </p:nvSpPr>
        <p:spPr>
          <a:xfrm>
            <a:off x="6749033" y="5660607"/>
            <a:ext cx="1407160" cy="90709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Short</a:t>
            </a:r>
          </a:p>
          <a:p>
            <a:pPr algn="ctr"/>
            <a:r>
              <a:rPr lang="en-US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67139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9" grpId="0" animBg="1"/>
      <p:bldP spid="20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332F-EBF4-6692-EDA4-860F7EFD9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586822"/>
            <a:ext cx="4204335" cy="1645920"/>
          </a:xfrm>
        </p:spPr>
        <p:txBody>
          <a:bodyPr>
            <a:noAutofit/>
          </a:bodyPr>
          <a:lstStyle/>
          <a:p>
            <a:r>
              <a:rPr lang="en-US" sz="4000"/>
              <a:t>Models considered (n = 5)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2AE06-D6BF-350B-FB5A-00E6F5679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bg2"/>
                </a:solidFill>
              </a:rPr>
              <a:t>Embedding type models: GloVe</a:t>
            </a:r>
          </a:p>
          <a:p>
            <a:r>
              <a:rPr lang="en-US" sz="1800">
                <a:solidFill>
                  <a:schemeClr val="bg2"/>
                </a:solidFill>
              </a:rPr>
              <a:t>Recurrent type models: LSTM, RandLSTM</a:t>
            </a:r>
          </a:p>
          <a:p>
            <a:r>
              <a:rPr lang="en-US" sz="1800"/>
              <a:t>Contextualized pretrained models: ELMo, </a:t>
            </a:r>
            <a:r>
              <a:rPr lang="en-US" sz="1800">
                <a:solidFill>
                  <a:schemeClr val="bg2"/>
                </a:solidFill>
              </a:rPr>
              <a:t>Longformer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602E75-E5AB-26B8-7ADB-BA747D01071A}"/>
              </a:ext>
            </a:extLst>
          </p:cNvPr>
          <p:cNvSpPr txBox="1"/>
          <p:nvPr/>
        </p:nvSpPr>
        <p:spPr>
          <a:xfrm>
            <a:off x="43760" y="6414157"/>
            <a:ext cx="8893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Pennington et al. 2014 |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>
                <a:solidFill>
                  <a:schemeClr val="bg2"/>
                </a:solidFill>
              </a:rPr>
              <a:t>Hochreiter et al. 1997 |</a:t>
            </a:r>
            <a:r>
              <a:rPr lang="en-US"/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Peters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2018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Beltagy et al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2020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E376C-594D-4FB3-408F-7837D9BD6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986BDD-F95F-4181-AE47-1964E683E3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C56059CE-B095-1472-BE4C-33B829FA1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73" y="2536851"/>
            <a:ext cx="5477576" cy="32865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54FA8F-2EFD-87C6-4F19-4A1B2BEAB518}"/>
              </a:ext>
            </a:extLst>
          </p:cNvPr>
          <p:cNvSpPr txBox="1"/>
          <p:nvPr/>
        </p:nvSpPr>
        <p:spPr>
          <a:xfrm>
            <a:off x="3815666" y="5823362"/>
            <a:ext cx="866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ELMo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2AF85EE-A160-AD18-03B6-C3DC098E8D3D}"/>
              </a:ext>
            </a:extLst>
          </p:cNvPr>
          <p:cNvSpPr/>
          <p:nvPr/>
        </p:nvSpPr>
        <p:spPr>
          <a:xfrm>
            <a:off x="186817" y="2995728"/>
            <a:ext cx="1225076" cy="70408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Layer-2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C0CFF5E-9C7A-C342-5175-D88D2377CD13}"/>
              </a:ext>
            </a:extLst>
          </p:cNvPr>
          <p:cNvSpPr/>
          <p:nvPr/>
        </p:nvSpPr>
        <p:spPr>
          <a:xfrm rot="11757655">
            <a:off x="1547632" y="3501510"/>
            <a:ext cx="554680" cy="194744"/>
          </a:xfrm>
          <a:prstGeom prst="rightArrow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84FBFCF-1113-8187-F24E-080A5885C88A}"/>
              </a:ext>
            </a:extLst>
          </p:cNvPr>
          <p:cNvSpPr/>
          <p:nvPr/>
        </p:nvSpPr>
        <p:spPr>
          <a:xfrm>
            <a:off x="186817" y="4178163"/>
            <a:ext cx="1225076" cy="70408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Layer-1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DC7B339-0B42-6E62-4DC8-725A95E68153}"/>
              </a:ext>
            </a:extLst>
          </p:cNvPr>
          <p:cNvSpPr/>
          <p:nvPr/>
        </p:nvSpPr>
        <p:spPr>
          <a:xfrm rot="11757655">
            <a:off x="1547632" y="4683945"/>
            <a:ext cx="554680" cy="194744"/>
          </a:xfrm>
          <a:prstGeom prst="rightArrow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7437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21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332F-EBF4-6692-EDA4-860F7EFD9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86822"/>
            <a:ext cx="4185285" cy="1645920"/>
          </a:xfrm>
        </p:spPr>
        <p:txBody>
          <a:bodyPr>
            <a:noAutofit/>
          </a:bodyPr>
          <a:lstStyle/>
          <a:p>
            <a:r>
              <a:rPr lang="en-US" sz="4000"/>
              <a:t>Models considered (n = 5)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2AE06-D6BF-350B-FB5A-00E6F5679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bg2"/>
                </a:solidFill>
              </a:rPr>
              <a:t>Embedding type models: GloVe</a:t>
            </a:r>
          </a:p>
          <a:p>
            <a:r>
              <a:rPr lang="en-US" sz="1800">
                <a:solidFill>
                  <a:schemeClr val="bg2"/>
                </a:solidFill>
              </a:rPr>
              <a:t>Recurrent type models: LSTM, RandLSTM</a:t>
            </a:r>
          </a:p>
          <a:p>
            <a:r>
              <a:rPr lang="en-US" sz="1800"/>
              <a:t>Contextualized pretrained models: </a:t>
            </a:r>
            <a:r>
              <a:rPr lang="en-US" sz="1800">
                <a:solidFill>
                  <a:schemeClr val="bg2"/>
                </a:solidFill>
              </a:rPr>
              <a:t>ELMo,</a:t>
            </a:r>
            <a:r>
              <a:rPr lang="en-US" sz="1800"/>
              <a:t> Longformer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D51F6A-5D0D-9581-1846-A57C0FF5558F}"/>
              </a:ext>
            </a:extLst>
          </p:cNvPr>
          <p:cNvSpPr txBox="1"/>
          <p:nvPr/>
        </p:nvSpPr>
        <p:spPr>
          <a:xfrm>
            <a:off x="3677264" y="5624847"/>
            <a:ext cx="3581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Longformer: Transformer with Global + local sliding window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602E75-E5AB-26B8-7ADB-BA747D01071A}"/>
              </a:ext>
            </a:extLst>
          </p:cNvPr>
          <p:cNvSpPr txBox="1"/>
          <p:nvPr/>
        </p:nvSpPr>
        <p:spPr>
          <a:xfrm>
            <a:off x="43760" y="6414157"/>
            <a:ext cx="887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Pennington et al. 2014 | </a:t>
            </a:r>
            <a:r>
              <a:rPr lang="en-US">
                <a:solidFill>
                  <a:schemeClr val="bg2"/>
                </a:solidFill>
              </a:rPr>
              <a:t>Hochreiter et al. 1997 |</a:t>
            </a:r>
            <a:r>
              <a:rPr lang="en-US"/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Peters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2018 |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C757D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Beltagy et al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2020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E376C-594D-4FB3-408F-7837D9BD6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986BDD-F95F-4181-AE47-1964E683E3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AA140B72-7144-B7E5-ED30-B888E8270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333" y="2522482"/>
            <a:ext cx="3873262" cy="31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9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A3B2-4999-8CA9-AEE4-9B419B1D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34"/>
            <a:ext cx="10515600" cy="918926"/>
          </a:xfrm>
        </p:spPr>
        <p:txBody>
          <a:bodyPr>
            <a:normAutofit/>
          </a:bodyPr>
          <a:lstStyle/>
          <a:p>
            <a:r>
              <a:rPr lang="en-US" sz="4000"/>
              <a:t>Evaluation Metrics: 2V2 and Pearson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64AD3E8-5FAC-7DA5-2857-04C01194D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77" y="1794088"/>
            <a:ext cx="5170492" cy="378139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0E07C3-F57D-5388-9C56-7DC44CF0B7D1}"/>
              </a:ext>
            </a:extLst>
          </p:cNvPr>
          <p:cNvSpPr txBox="1"/>
          <p:nvPr/>
        </p:nvSpPr>
        <p:spPr>
          <a:xfrm>
            <a:off x="2950722" y="5731652"/>
            <a:ext cx="1524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2V2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E0CA-3A78-542D-B26E-506DBDFB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D8169FE-E026-B439-5467-3296DC322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51" y="2907572"/>
            <a:ext cx="4286250" cy="12954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D878355-65CE-0340-1A72-037B92EBADAA}"/>
              </a:ext>
            </a:extLst>
          </p:cNvPr>
          <p:cNvSpPr/>
          <p:nvPr/>
        </p:nvSpPr>
        <p:spPr>
          <a:xfrm>
            <a:off x="542925" y="2038350"/>
            <a:ext cx="428626" cy="346288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E26692-9E31-5C1A-49A5-127E166AD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66" y="2104805"/>
            <a:ext cx="160034" cy="21337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D14F229-EA37-3094-7360-828F505E5063}"/>
              </a:ext>
            </a:extLst>
          </p:cNvPr>
          <p:cNvSpPr/>
          <p:nvPr/>
        </p:nvSpPr>
        <p:spPr>
          <a:xfrm>
            <a:off x="542925" y="3208984"/>
            <a:ext cx="428626" cy="346288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C21A49-1248-476A-DEAB-286E23AF2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69" y="3260197"/>
            <a:ext cx="198137" cy="243861"/>
          </a:xfrm>
          <a:prstGeom prst="rect">
            <a:avLst/>
          </a:prstGeom>
        </p:spPr>
      </p:pic>
      <p:sp>
        <p:nvSpPr>
          <p:cNvPr id="15" name="Arrow: Left 14">
            <a:extLst>
              <a:ext uri="{FF2B5EF4-FFF2-40B4-BE49-F238E27FC236}">
                <a16:creationId xmlns:a16="http://schemas.microsoft.com/office/drawing/2014/main" id="{730477DB-7DB7-0E56-E9B0-CC9695EA330E}"/>
              </a:ext>
            </a:extLst>
          </p:cNvPr>
          <p:cNvSpPr/>
          <p:nvPr/>
        </p:nvSpPr>
        <p:spPr>
          <a:xfrm>
            <a:off x="1009781" y="2165343"/>
            <a:ext cx="155926" cy="95470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7F989B3-5E20-DF3D-2AE5-E98CD3053103}"/>
              </a:ext>
            </a:extLst>
          </p:cNvPr>
          <p:cNvSpPr/>
          <p:nvPr/>
        </p:nvSpPr>
        <p:spPr>
          <a:xfrm>
            <a:off x="1009781" y="3336918"/>
            <a:ext cx="155926" cy="95470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473440-BCF0-7BEB-C26C-AAB2ABFFB6A9}"/>
              </a:ext>
            </a:extLst>
          </p:cNvPr>
          <p:cNvSpPr/>
          <p:nvPr/>
        </p:nvSpPr>
        <p:spPr>
          <a:xfrm>
            <a:off x="6444371" y="2038350"/>
            <a:ext cx="428626" cy="346288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C35CA2-55AC-990F-DCA8-6A047E86F8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046" y="2097184"/>
            <a:ext cx="175275" cy="22862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2902F807-9CE3-39CD-2444-598BC49D8234}"/>
              </a:ext>
            </a:extLst>
          </p:cNvPr>
          <p:cNvSpPr/>
          <p:nvPr/>
        </p:nvSpPr>
        <p:spPr>
          <a:xfrm>
            <a:off x="6444371" y="3163774"/>
            <a:ext cx="428626" cy="346288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6B2B680-48F3-93CF-7092-AE99C24E7A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44" y="3207367"/>
            <a:ext cx="213378" cy="259102"/>
          </a:xfrm>
          <a:prstGeom prst="rect">
            <a:avLst/>
          </a:prstGeom>
        </p:spPr>
      </p:pic>
      <p:sp>
        <p:nvSpPr>
          <p:cNvPr id="25" name="Arrow: Left 24">
            <a:extLst>
              <a:ext uri="{FF2B5EF4-FFF2-40B4-BE49-F238E27FC236}">
                <a16:creationId xmlns:a16="http://schemas.microsoft.com/office/drawing/2014/main" id="{CA891EDD-C024-2304-3D75-C543ADE0279B}"/>
              </a:ext>
            </a:extLst>
          </p:cNvPr>
          <p:cNvSpPr/>
          <p:nvPr/>
        </p:nvSpPr>
        <p:spPr>
          <a:xfrm rot="10800000">
            <a:off x="6263544" y="3289183"/>
            <a:ext cx="155926" cy="95470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676CD407-97EA-6201-0C93-C4FBAC97BB94}"/>
              </a:ext>
            </a:extLst>
          </p:cNvPr>
          <p:cNvSpPr/>
          <p:nvPr/>
        </p:nvSpPr>
        <p:spPr>
          <a:xfrm rot="10800000">
            <a:off x="6274157" y="2165343"/>
            <a:ext cx="155926" cy="95470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B7D4F41E-BA60-AAAD-A5AD-01E486427BE6}"/>
              </a:ext>
            </a:extLst>
          </p:cNvPr>
          <p:cNvSpPr/>
          <p:nvPr/>
        </p:nvSpPr>
        <p:spPr>
          <a:xfrm rot="12794567">
            <a:off x="9544933" y="4243504"/>
            <a:ext cx="438150" cy="127571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EB7FAF-41B4-3A6D-1EB2-0E18888636FC}"/>
              </a:ext>
            </a:extLst>
          </p:cNvPr>
          <p:cNvSpPr txBox="1"/>
          <p:nvPr/>
        </p:nvSpPr>
        <p:spPr>
          <a:xfrm>
            <a:off x="9383893" y="4404532"/>
            <a:ext cx="1518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Cosine distance</a:t>
            </a:r>
          </a:p>
        </p:txBody>
      </p:sp>
    </p:spTree>
    <p:extLst>
      <p:ext uri="{BB962C8B-B14F-4D97-AF65-F5344CB8AC3E}">
        <p14:creationId xmlns:p14="http://schemas.microsoft.com/office/powerpoint/2010/main" val="6923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5" grpId="0" animBg="1"/>
      <p:bldP spid="16" grpId="0" animBg="1"/>
      <p:bldP spid="17" grpId="0" animBg="1"/>
      <p:bldP spid="21" grpId="0" animBg="1"/>
      <p:bldP spid="25" grpId="0" animBg="1"/>
      <p:bldP spid="26" grpId="0" animBg="1"/>
      <p:bldP spid="27" grpId="0" animBg="1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1E767-237D-F8AB-2AA8-76458CCB2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Autofit/>
          </a:bodyPr>
          <a:lstStyle/>
          <a:p>
            <a:r>
              <a:rPr lang="en-US" sz="4000"/>
              <a:t>Language Hierarchy in 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0B04-DA40-FAB9-0FF2-E60F8EA69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7338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EAC – Early auditory cortex</a:t>
            </a:r>
          </a:p>
          <a:p>
            <a:r>
              <a:rPr lang="en-US" sz="2200"/>
              <a:t>AAC – Auditory association cortex</a:t>
            </a:r>
          </a:p>
          <a:p>
            <a:r>
              <a:rPr lang="en-US" sz="2200"/>
              <a:t>TPOJ – Temporo-parieto-occipital junction</a:t>
            </a:r>
          </a:p>
          <a:p>
            <a:r>
              <a:rPr lang="en-US" sz="2200"/>
              <a:t>DFL – Dorsal frontal lobe</a:t>
            </a:r>
          </a:p>
          <a:p>
            <a:r>
              <a:rPr lang="en-US" sz="2200"/>
              <a:t>PMC – Posterior medial cortex</a:t>
            </a:r>
          </a:p>
          <a:p>
            <a:endParaRPr lang="en-US" sz="220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511AEDE-6EF8-AE44-DC68-1A20A75CE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0" y="1582928"/>
            <a:ext cx="6559296" cy="4460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2AB5A6-A17A-6E03-B627-09502BB896CD}"/>
              </a:ext>
            </a:extLst>
          </p:cNvPr>
          <p:cNvSpPr txBox="1"/>
          <p:nvPr/>
        </p:nvSpPr>
        <p:spPr>
          <a:xfrm>
            <a:off x="0" y="6363173"/>
            <a:ext cx="2194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Nastase et al.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B7B70-5684-70C3-C4B8-2565D79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15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74E9-056F-4ED8-BB5D-0494282FC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97" y="77088"/>
            <a:ext cx="10515600" cy="51405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dirty="0"/>
              <a:t>Brain Encoding vs Decoding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FEA97E-DA3F-4FBF-8A01-C32631A595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" r="-1" b="4118"/>
          <a:stretch/>
        </p:blipFill>
        <p:spPr bwMode="auto">
          <a:xfrm>
            <a:off x="2352675" y="1619250"/>
            <a:ext cx="81438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AAC45E-59B3-F93A-DC5C-E159EB18297E}"/>
              </a:ext>
            </a:extLst>
          </p:cNvPr>
          <p:cNvSpPr txBox="1"/>
          <p:nvPr/>
        </p:nvSpPr>
        <p:spPr>
          <a:xfrm>
            <a:off x="-68826" y="6411580"/>
            <a:ext cx="2735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strike="noStrike">
                <a:effectLst/>
                <a:latin typeface="open_sansregular"/>
                <a:hlinkClick r:id="rId3" tooltip="View the profile of Haiguang W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Haiguang</a:t>
            </a:r>
            <a:r>
              <a:rPr lang="en-US" i="0" strike="noStrike">
                <a:solidFill>
                  <a:srgbClr val="0563C1"/>
                </a:solidFill>
                <a:effectLst/>
                <a:latin typeface="open_sansregular"/>
                <a:hlinkClick r:id="rId3" tooltip="View the profile of Haiguang W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i="0" strike="noStrike">
                <a:effectLst/>
                <a:latin typeface="open_sansregular"/>
                <a:hlinkClick r:id="rId3" tooltip="View the profile of Haiguang W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Wen</a:t>
            </a:r>
            <a:r>
              <a:rPr lang="en-US" i="0" strike="noStrike">
                <a:effectLst/>
                <a:latin typeface="open_sansregular"/>
              </a:rPr>
              <a:t> et al, 2017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D9C2C-2ACA-3B1A-F04E-66FBA4F7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2</a:t>
            </a:fld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0CE4CF9-381C-E3AD-B9E5-DC0F042FD2D3}"/>
              </a:ext>
            </a:extLst>
          </p:cNvPr>
          <p:cNvSpPr/>
          <p:nvPr/>
        </p:nvSpPr>
        <p:spPr>
          <a:xfrm>
            <a:off x="5913167" y="1004887"/>
            <a:ext cx="1327690" cy="676275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212A589-E49D-CD6F-E04A-0A5E5C67F629}"/>
              </a:ext>
            </a:extLst>
          </p:cNvPr>
          <p:cNvSpPr/>
          <p:nvPr/>
        </p:nvSpPr>
        <p:spPr>
          <a:xfrm rot="10800000">
            <a:off x="5913167" y="5667375"/>
            <a:ext cx="1327690" cy="614363"/>
          </a:xfrm>
          <a:prstGeom prst="rightArrow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7CA0A-8127-B617-A3FA-343E89FAB2A5}"/>
              </a:ext>
            </a:extLst>
          </p:cNvPr>
          <p:cNvSpPr txBox="1"/>
          <p:nvPr/>
        </p:nvSpPr>
        <p:spPr>
          <a:xfrm flipH="1">
            <a:off x="6159769" y="5789891"/>
            <a:ext cx="10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951131-180B-C929-C93B-53DD64F8B0E9}"/>
              </a:ext>
            </a:extLst>
          </p:cNvPr>
          <p:cNvSpPr txBox="1"/>
          <p:nvPr/>
        </p:nvSpPr>
        <p:spPr>
          <a:xfrm>
            <a:off x="4373245" y="1087456"/>
            <a:ext cx="129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Stimulus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223AEB-D2F4-65FF-8263-158731DB74DE}"/>
              </a:ext>
            </a:extLst>
          </p:cNvPr>
          <p:cNvSpPr txBox="1"/>
          <p:nvPr/>
        </p:nvSpPr>
        <p:spPr>
          <a:xfrm>
            <a:off x="4373245" y="5720062"/>
            <a:ext cx="129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Stimulus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988F9-5A68-1412-1CC4-0384707B0633}"/>
              </a:ext>
            </a:extLst>
          </p:cNvPr>
          <p:cNvSpPr txBox="1"/>
          <p:nvPr/>
        </p:nvSpPr>
        <p:spPr>
          <a:xfrm>
            <a:off x="7486649" y="1087456"/>
            <a:ext cx="129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fMRI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E09E1-1307-C9E6-1A2B-BFB560A41F50}"/>
              </a:ext>
            </a:extLst>
          </p:cNvPr>
          <p:cNvSpPr txBox="1"/>
          <p:nvPr/>
        </p:nvSpPr>
        <p:spPr>
          <a:xfrm>
            <a:off x="7486649" y="5743724"/>
            <a:ext cx="129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fMRI</a:t>
            </a:r>
          </a:p>
        </p:txBody>
      </p:sp>
    </p:spTree>
    <p:extLst>
      <p:ext uri="{BB962C8B-B14F-4D97-AF65-F5344CB8AC3E}">
        <p14:creationId xmlns:p14="http://schemas.microsoft.com/office/powerpoint/2010/main" val="396941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9" grpId="0"/>
      <p:bldP spid="15" grpId="0"/>
      <p:bldP spid="16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8197-E757-417F-EFA8-6D3F6F36F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80646"/>
            <a:ext cx="10515600" cy="508635"/>
          </a:xfrm>
        </p:spPr>
        <p:txBody>
          <a:bodyPr>
            <a:normAutofit fontScale="90000"/>
          </a:bodyPr>
          <a:lstStyle/>
          <a:p>
            <a:r>
              <a:rPr lang="en-US"/>
              <a:t>Encoding Performance of language models</a:t>
            </a:r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7CF827F6-30C9-25A5-3179-F0E8A74A3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0" y="3971161"/>
            <a:ext cx="9692640" cy="2826513"/>
          </a:xfr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AF807C85-DE25-9CD3-B1C4-8010BD059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0" y="792480"/>
            <a:ext cx="9692640" cy="31786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50038-44E5-C4F8-B10A-D907FDA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20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E31D25-78F8-C123-7B71-68B34E15BA6C}"/>
              </a:ext>
            </a:extLst>
          </p:cNvPr>
          <p:cNvSpPr/>
          <p:nvPr/>
        </p:nvSpPr>
        <p:spPr>
          <a:xfrm>
            <a:off x="1600200" y="579756"/>
            <a:ext cx="1359310" cy="50863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8197-E757-417F-EFA8-6D3F6F36F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80646"/>
            <a:ext cx="10515600" cy="508635"/>
          </a:xfrm>
        </p:spPr>
        <p:txBody>
          <a:bodyPr>
            <a:normAutofit fontScale="90000"/>
          </a:bodyPr>
          <a:lstStyle/>
          <a:p>
            <a:r>
              <a:rPr lang="en-US"/>
              <a:t>Encoding Performance of language models</a:t>
            </a:r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7CF827F6-30C9-25A5-3179-F0E8A74A3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0" y="3971161"/>
            <a:ext cx="9692640" cy="2826513"/>
          </a:xfr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AF807C85-DE25-9CD3-B1C4-8010BD059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0" y="792480"/>
            <a:ext cx="9692640" cy="31786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50038-44E5-C4F8-B10A-D907FDA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21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E31D25-78F8-C123-7B71-68B34E15BA6C}"/>
              </a:ext>
            </a:extLst>
          </p:cNvPr>
          <p:cNvSpPr/>
          <p:nvPr/>
        </p:nvSpPr>
        <p:spPr>
          <a:xfrm>
            <a:off x="3676650" y="608331"/>
            <a:ext cx="1329198" cy="45182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3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8197-E757-417F-EFA8-6D3F6F36F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80646"/>
            <a:ext cx="10515600" cy="508635"/>
          </a:xfrm>
        </p:spPr>
        <p:txBody>
          <a:bodyPr>
            <a:normAutofit fontScale="90000"/>
          </a:bodyPr>
          <a:lstStyle/>
          <a:p>
            <a:r>
              <a:rPr lang="en-US"/>
              <a:t>Encoding Performance of language models</a:t>
            </a:r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7CF827F6-30C9-25A5-3179-F0E8A74A3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0" y="3971161"/>
            <a:ext cx="9692640" cy="2826513"/>
          </a:xfr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AF807C85-DE25-9CD3-B1C4-8010BD059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0" y="802312"/>
            <a:ext cx="9692640" cy="31786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50038-44E5-C4F8-B10A-D907FDA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22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E31D25-78F8-C123-7B71-68B34E15BA6C}"/>
              </a:ext>
            </a:extLst>
          </p:cNvPr>
          <p:cNvSpPr/>
          <p:nvPr/>
        </p:nvSpPr>
        <p:spPr>
          <a:xfrm>
            <a:off x="1581150" y="942975"/>
            <a:ext cx="1811594" cy="36359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E47587-B775-6B4F-B331-4D36BABBA5BB}"/>
              </a:ext>
            </a:extLst>
          </p:cNvPr>
          <p:cNvSpPr/>
          <p:nvPr/>
        </p:nvSpPr>
        <p:spPr>
          <a:xfrm>
            <a:off x="3695700" y="972891"/>
            <a:ext cx="1584223" cy="3336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8197-E757-417F-EFA8-6D3F6F36F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80646"/>
            <a:ext cx="10515600" cy="508635"/>
          </a:xfrm>
        </p:spPr>
        <p:txBody>
          <a:bodyPr>
            <a:normAutofit fontScale="90000"/>
          </a:bodyPr>
          <a:lstStyle/>
          <a:p>
            <a:r>
              <a:rPr lang="en-US"/>
              <a:t>Encoding Performance of language models</a:t>
            </a:r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7CF827F6-30C9-25A5-3179-F0E8A74A3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0" y="3971161"/>
            <a:ext cx="9692640" cy="2826513"/>
          </a:xfr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AF807C85-DE25-9CD3-B1C4-8010BD059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0" y="802312"/>
            <a:ext cx="9692640" cy="31786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50038-44E5-C4F8-B10A-D907FDA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23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E31D25-78F8-C123-7B71-68B34E15BA6C}"/>
              </a:ext>
            </a:extLst>
          </p:cNvPr>
          <p:cNvSpPr/>
          <p:nvPr/>
        </p:nvSpPr>
        <p:spPr>
          <a:xfrm>
            <a:off x="5810250" y="972891"/>
            <a:ext cx="1228725" cy="3238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E47587-B775-6B4F-B331-4D36BABBA5BB}"/>
              </a:ext>
            </a:extLst>
          </p:cNvPr>
          <p:cNvSpPr/>
          <p:nvPr/>
        </p:nvSpPr>
        <p:spPr>
          <a:xfrm>
            <a:off x="7820026" y="972891"/>
            <a:ext cx="1636414" cy="3238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4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20E7-6742-F213-35FF-2B975A379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70EF0-4C08-6855-3782-8E72F63CF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 models with longer context better predict brain activity while subjects listening to stories.</a:t>
            </a:r>
          </a:p>
          <a:p>
            <a:r>
              <a:rPr lang="en-US" dirty="0"/>
              <a:t>Future Directions:</a:t>
            </a:r>
          </a:p>
          <a:p>
            <a:pPr lvl="1"/>
            <a:r>
              <a:rPr lang="en-US" dirty="0"/>
              <a:t>Use more plausible language models than Transformers </a:t>
            </a:r>
          </a:p>
          <a:p>
            <a:pPr lvl="1"/>
            <a:r>
              <a:rPr lang="en-US" dirty="0"/>
              <a:t>Make hierarchical language models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Sub-part of the model predict different language levels: phonemes, words, POS, SRL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CAC22-C0E7-E8C6-CBBB-92886DEA5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24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2C437C-C3D4-9044-834F-168A568C4157}"/>
              </a:ext>
            </a:extLst>
          </p:cNvPr>
          <p:cNvSpPr txBox="1"/>
          <p:nvPr/>
        </p:nvSpPr>
        <p:spPr>
          <a:xfrm>
            <a:off x="4763199" y="5375352"/>
            <a:ext cx="2665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44346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9617-C2F9-41EA-83D8-0F3C957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5908"/>
          </a:xfrm>
        </p:spPr>
        <p:txBody>
          <a:bodyPr>
            <a:normAutofit fontScale="90000"/>
          </a:bodyPr>
          <a:lstStyle/>
          <a:p>
            <a:r>
              <a:rPr lang="en-US" dirty="0"/>
              <a:t>What </a:t>
            </a:r>
            <a:r>
              <a:rPr lang="en-US"/>
              <a:t>is fMRI?</a:t>
            </a:r>
            <a:endParaRPr lang="en-US" dirty="0"/>
          </a:p>
        </p:txBody>
      </p:sp>
      <p:pic>
        <p:nvPicPr>
          <p:cNvPr id="4" name="brain_decoding">
            <a:hlinkClick r:id="" action="ppaction://media"/>
            <a:extLst>
              <a:ext uri="{FF2B5EF4-FFF2-40B4-BE49-F238E27FC236}">
                <a16:creationId xmlns:a16="http://schemas.microsoft.com/office/drawing/2014/main" id="{B736B5EA-DC4E-4255-9E50-E1C1BF2332C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275" y="1457325"/>
            <a:ext cx="7286625" cy="39433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25731D-7D37-036D-F9E0-5B551768B3F9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https://www.biopac.com/events/fmri-psych/</a:t>
            </a:r>
          </a:p>
        </p:txBody>
      </p:sp>
      <p:pic>
        <p:nvPicPr>
          <p:cNvPr id="7" name="Picture 6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11A53336-E0B1-BEAE-275E-503E3B166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2324100"/>
            <a:ext cx="3429000" cy="253365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F92BBF-B6D7-0964-34FE-FD3CED7FB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2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EC1B7-EEEB-D5C7-85FC-7FFF6EAE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92076"/>
            <a:ext cx="10515600" cy="850832"/>
          </a:xfrm>
        </p:spPr>
        <p:txBody>
          <a:bodyPr>
            <a:normAutofit/>
          </a:bodyPr>
          <a:lstStyle/>
          <a:p>
            <a:r>
              <a:rPr lang="en-US" sz="4000"/>
              <a:t>Brain Encoding</a:t>
            </a:r>
          </a:p>
        </p:txBody>
      </p:sp>
      <p:pic>
        <p:nvPicPr>
          <p:cNvPr id="9" name="Content Placeholder 8" descr="Text&#10;&#10;Description automatically generated with low confidence">
            <a:extLst>
              <a:ext uri="{FF2B5EF4-FFF2-40B4-BE49-F238E27FC236}">
                <a16:creationId xmlns:a16="http://schemas.microsoft.com/office/drawing/2014/main" id="{37814A7A-479A-23DD-DA8C-9088D04B8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5"/>
          <a:stretch/>
        </p:blipFill>
        <p:spPr>
          <a:xfrm>
            <a:off x="647394" y="2209800"/>
            <a:ext cx="5353049" cy="35433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5E2FB4-27A0-1E56-CC81-716924410D63}"/>
              </a:ext>
            </a:extLst>
          </p:cNvPr>
          <p:cNvSpPr txBox="1"/>
          <p:nvPr/>
        </p:nvSpPr>
        <p:spPr>
          <a:xfrm>
            <a:off x="0" y="6363173"/>
            <a:ext cx="2545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Schrimpf et al. 2021 fMRI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5C136B-2807-18C8-D5EF-D723C538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4</a:t>
            </a:fld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8AA1643-90B1-5F91-434D-1D37B6FC0222}"/>
              </a:ext>
            </a:extLst>
          </p:cNvPr>
          <p:cNvSpPr/>
          <p:nvPr/>
        </p:nvSpPr>
        <p:spPr>
          <a:xfrm rot="5400000">
            <a:off x="1914621" y="1737409"/>
            <a:ext cx="1083753" cy="676275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Present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DB3652-DED1-329A-5FE4-00416C2DAF2C}"/>
              </a:ext>
            </a:extLst>
          </p:cNvPr>
          <p:cNvSpPr txBox="1"/>
          <p:nvPr/>
        </p:nvSpPr>
        <p:spPr>
          <a:xfrm>
            <a:off x="1858645" y="942908"/>
            <a:ext cx="129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Stimulus</a:t>
            </a:r>
          </a:p>
        </p:txBody>
      </p:sp>
    </p:spTree>
    <p:extLst>
      <p:ext uri="{BB962C8B-B14F-4D97-AF65-F5344CB8AC3E}">
        <p14:creationId xmlns:p14="http://schemas.microsoft.com/office/powerpoint/2010/main" val="87166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EC1B7-EEEB-D5C7-85FC-7FFF6EAE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92076"/>
            <a:ext cx="10515600" cy="850832"/>
          </a:xfrm>
        </p:spPr>
        <p:txBody>
          <a:bodyPr>
            <a:normAutofit/>
          </a:bodyPr>
          <a:lstStyle/>
          <a:p>
            <a:r>
              <a:rPr lang="en-US" sz="4000"/>
              <a:t>Brain Encoding</a:t>
            </a:r>
          </a:p>
        </p:txBody>
      </p:sp>
      <p:pic>
        <p:nvPicPr>
          <p:cNvPr id="9" name="Content Placeholder 8" descr="Text&#10;&#10;Description automatically generated with low confidence">
            <a:extLst>
              <a:ext uri="{FF2B5EF4-FFF2-40B4-BE49-F238E27FC236}">
                <a16:creationId xmlns:a16="http://schemas.microsoft.com/office/drawing/2014/main" id="{37814A7A-479A-23DD-DA8C-9088D04B8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7"/>
          <a:stretch/>
        </p:blipFill>
        <p:spPr>
          <a:xfrm>
            <a:off x="7286624" y="2209800"/>
            <a:ext cx="4067175" cy="35433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5E2FB4-27A0-1E56-CC81-716924410D63}"/>
              </a:ext>
            </a:extLst>
          </p:cNvPr>
          <p:cNvSpPr txBox="1"/>
          <p:nvPr/>
        </p:nvSpPr>
        <p:spPr>
          <a:xfrm>
            <a:off x="0" y="6363173"/>
            <a:ext cx="2545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Schrimpf et al. 2021 fMRI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5C136B-2807-18C8-D5EF-D723C538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5</a:t>
            </a:fld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DEFAD52-BB98-5F3C-359E-A954C61C46C4}"/>
              </a:ext>
            </a:extLst>
          </p:cNvPr>
          <p:cNvSpPr/>
          <p:nvPr/>
        </p:nvSpPr>
        <p:spPr>
          <a:xfrm rot="5400000">
            <a:off x="9896571" y="1737409"/>
            <a:ext cx="1083753" cy="676275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Present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EB3467-79E2-B9D5-C0DC-88DA2892F408}"/>
              </a:ext>
            </a:extLst>
          </p:cNvPr>
          <p:cNvSpPr txBox="1"/>
          <p:nvPr/>
        </p:nvSpPr>
        <p:spPr>
          <a:xfrm>
            <a:off x="9840595" y="942908"/>
            <a:ext cx="129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Stimulus</a:t>
            </a:r>
          </a:p>
        </p:txBody>
      </p:sp>
      <p:pic>
        <p:nvPicPr>
          <p:cNvPr id="8" name="Content Placeholder 8" descr="Text&#10;&#10;Description automatically generated with low confidence">
            <a:extLst>
              <a:ext uri="{FF2B5EF4-FFF2-40B4-BE49-F238E27FC236}">
                <a16:creationId xmlns:a16="http://schemas.microsoft.com/office/drawing/2014/main" id="{E28580B1-6F96-3352-1898-EC6C1CBFC6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5"/>
          <a:stretch/>
        </p:blipFill>
        <p:spPr>
          <a:xfrm>
            <a:off x="647394" y="2209800"/>
            <a:ext cx="5353049" cy="35433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44ACC26-053D-FB94-8094-77A694305BC7}"/>
              </a:ext>
            </a:extLst>
          </p:cNvPr>
          <p:cNvSpPr/>
          <p:nvPr/>
        </p:nvSpPr>
        <p:spPr>
          <a:xfrm rot="5400000">
            <a:off x="1914621" y="1737409"/>
            <a:ext cx="1083753" cy="676275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Present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3380DC-75AE-FDEF-6FBF-05DBE9B7FE0A}"/>
              </a:ext>
            </a:extLst>
          </p:cNvPr>
          <p:cNvSpPr txBox="1"/>
          <p:nvPr/>
        </p:nvSpPr>
        <p:spPr>
          <a:xfrm>
            <a:off x="1858645" y="942908"/>
            <a:ext cx="129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Stimulus</a:t>
            </a:r>
          </a:p>
        </p:txBody>
      </p:sp>
    </p:spTree>
    <p:extLst>
      <p:ext uri="{BB962C8B-B14F-4D97-AF65-F5344CB8AC3E}">
        <p14:creationId xmlns:p14="http://schemas.microsoft.com/office/powerpoint/2010/main" val="51443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8" descr="Text&#10;&#10;Description automatically generated with low confidence">
            <a:extLst>
              <a:ext uri="{FF2B5EF4-FFF2-40B4-BE49-F238E27FC236}">
                <a16:creationId xmlns:a16="http://schemas.microsoft.com/office/drawing/2014/main" id="{8D63C205-21D5-62A5-33D7-6AC9396D0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7"/>
          <a:stretch/>
        </p:blipFill>
        <p:spPr>
          <a:xfrm>
            <a:off x="8250062" y="2561739"/>
            <a:ext cx="3765725" cy="307082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2EC1B7-EEEB-D5C7-85FC-7FFF6EAE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92076"/>
            <a:ext cx="10515600" cy="850832"/>
          </a:xfrm>
        </p:spPr>
        <p:txBody>
          <a:bodyPr>
            <a:normAutofit/>
          </a:bodyPr>
          <a:lstStyle/>
          <a:p>
            <a:r>
              <a:rPr lang="en-US" sz="4000"/>
              <a:t>Brain Encoding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E2FB4-27A0-1E56-CC81-716924410D63}"/>
              </a:ext>
            </a:extLst>
          </p:cNvPr>
          <p:cNvSpPr txBox="1"/>
          <p:nvPr/>
        </p:nvSpPr>
        <p:spPr>
          <a:xfrm>
            <a:off x="0" y="6363173"/>
            <a:ext cx="2545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Schrimpf et al. 2021 fMRI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5C136B-2807-18C8-D5EF-D723C538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6</a:t>
            </a:fld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DEFAD52-BB98-5F3C-359E-A954C61C46C4}"/>
              </a:ext>
            </a:extLst>
          </p:cNvPr>
          <p:cNvSpPr/>
          <p:nvPr/>
        </p:nvSpPr>
        <p:spPr>
          <a:xfrm rot="5400000">
            <a:off x="9896571" y="1737409"/>
            <a:ext cx="1083753" cy="676275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Present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EB3467-79E2-B9D5-C0DC-88DA2892F408}"/>
              </a:ext>
            </a:extLst>
          </p:cNvPr>
          <p:cNvSpPr txBox="1"/>
          <p:nvPr/>
        </p:nvSpPr>
        <p:spPr>
          <a:xfrm>
            <a:off x="9791382" y="942908"/>
            <a:ext cx="129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Stimulus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DB3652-DED1-329A-5FE4-00416C2DAF2C}"/>
              </a:ext>
            </a:extLst>
          </p:cNvPr>
          <p:cNvSpPr txBox="1"/>
          <p:nvPr/>
        </p:nvSpPr>
        <p:spPr>
          <a:xfrm>
            <a:off x="1858644" y="942908"/>
            <a:ext cx="129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Stimulus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FE2413-C851-2E2C-7CD7-BF02F26D34E9}"/>
              </a:ext>
            </a:extLst>
          </p:cNvPr>
          <p:cNvSpPr/>
          <p:nvPr/>
        </p:nvSpPr>
        <p:spPr>
          <a:xfrm>
            <a:off x="5780542" y="3962780"/>
            <a:ext cx="1276350" cy="542925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Ridge Regression</a:t>
            </a:r>
          </a:p>
        </p:txBody>
      </p:sp>
      <p:pic>
        <p:nvPicPr>
          <p:cNvPr id="13" name="Content Placeholder 8" descr="Text&#10;&#10;Description automatically generated with low confidence">
            <a:extLst>
              <a:ext uri="{FF2B5EF4-FFF2-40B4-BE49-F238E27FC236}">
                <a16:creationId xmlns:a16="http://schemas.microsoft.com/office/drawing/2014/main" id="{8D62F958-CFC6-C536-ED89-9EE8879530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5"/>
          <a:stretch/>
        </p:blipFill>
        <p:spPr>
          <a:xfrm>
            <a:off x="288379" y="2532243"/>
            <a:ext cx="4495306" cy="307082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98AA1643-90B1-5F91-434D-1D37B6FC0222}"/>
              </a:ext>
            </a:extLst>
          </p:cNvPr>
          <p:cNvSpPr/>
          <p:nvPr/>
        </p:nvSpPr>
        <p:spPr>
          <a:xfrm rot="5400000">
            <a:off x="1914621" y="1737409"/>
            <a:ext cx="1083753" cy="676275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Present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B60B1D7-A253-4912-BD93-924410AD1827}"/>
              </a:ext>
            </a:extLst>
          </p:cNvPr>
          <p:cNvSpPr/>
          <p:nvPr/>
        </p:nvSpPr>
        <p:spPr>
          <a:xfrm>
            <a:off x="4853308" y="4019087"/>
            <a:ext cx="857611" cy="430312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BD5CA23-BA2C-CD93-9B56-62308C553095}"/>
              </a:ext>
            </a:extLst>
          </p:cNvPr>
          <p:cNvSpPr/>
          <p:nvPr/>
        </p:nvSpPr>
        <p:spPr>
          <a:xfrm>
            <a:off x="7126515" y="4008480"/>
            <a:ext cx="1053924" cy="430312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7520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624D9-EDCF-CAB5-60E9-CFD7F6B49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6" y="133350"/>
            <a:ext cx="11991974" cy="600075"/>
          </a:xfrm>
        </p:spPr>
        <p:txBody>
          <a:bodyPr>
            <a:noAutofit/>
          </a:bodyPr>
          <a:lstStyle/>
          <a:p>
            <a:r>
              <a:rPr lang="en-US" sz="4000"/>
              <a:t>Vision models accurately predict human vision recordings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8A66B-BDF6-D67A-2B7B-52AABB826385}"/>
              </a:ext>
            </a:extLst>
          </p:cNvPr>
          <p:cNvSpPr txBox="1"/>
          <p:nvPr/>
        </p:nvSpPr>
        <p:spPr>
          <a:xfrm>
            <a:off x="0" y="6488668"/>
            <a:ext cx="6448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Schrimpf*, Kubilius*, et al. 2018 | Kubilius*, Schrimpf*, et al.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4A391-3526-DECE-84B0-9187226B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7</a:t>
            </a:fld>
            <a:endParaRPr lang="en-US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C681ACEF-7322-387A-E531-12FEDADBF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046931"/>
            <a:ext cx="8382001" cy="5309419"/>
          </a:xfrm>
        </p:spPr>
      </p:pic>
    </p:spTree>
    <p:extLst>
      <p:ext uri="{BB962C8B-B14F-4D97-AF65-F5344CB8AC3E}">
        <p14:creationId xmlns:p14="http://schemas.microsoft.com/office/powerpoint/2010/main" val="311685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8748-390A-5112-050F-86A39D0C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25" y="129160"/>
            <a:ext cx="11517549" cy="709039"/>
          </a:xfrm>
        </p:spPr>
        <p:txBody>
          <a:bodyPr>
            <a:normAutofit/>
          </a:bodyPr>
          <a:lstStyle/>
          <a:p>
            <a:pPr lvl="3"/>
            <a:r>
              <a:rPr lang="en-US" sz="4000">
                <a:latin typeface="+mj-lt"/>
              </a:rPr>
              <a:t>Most popular language models are Tranformers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8BD788-C9DF-3836-370D-15AF6527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D58780-FDA6-31F7-11BE-AC59A654E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38" y="1307691"/>
            <a:ext cx="3951337" cy="45658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E7E0AB-9747-BF67-51BC-D974166C3D42}"/>
              </a:ext>
            </a:extLst>
          </p:cNvPr>
          <p:cNvSpPr txBox="1"/>
          <p:nvPr/>
        </p:nvSpPr>
        <p:spPr>
          <a:xfrm>
            <a:off x="3816145" y="5892581"/>
            <a:ext cx="29515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Transformer language models</a:t>
            </a:r>
          </a:p>
          <a:p>
            <a:pPr algn="ctr"/>
            <a:r>
              <a:rPr lang="en-US"/>
              <a:t>(BERT, XML, GPT,…)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977EC9-7407-947D-2D22-4C5482539012}"/>
              </a:ext>
            </a:extLst>
          </p:cNvPr>
          <p:cNvSpPr txBox="1"/>
          <p:nvPr/>
        </p:nvSpPr>
        <p:spPr>
          <a:xfrm>
            <a:off x="-1" y="6488668"/>
            <a:ext cx="1973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Vaswani et al. 2017</a:t>
            </a:r>
          </a:p>
        </p:txBody>
      </p:sp>
    </p:spTree>
    <p:extLst>
      <p:ext uri="{BB962C8B-B14F-4D97-AF65-F5344CB8AC3E}">
        <p14:creationId xmlns:p14="http://schemas.microsoft.com/office/powerpoint/2010/main" val="583993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FEEDE0-310E-9F68-89DE-576749997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38" y="1431358"/>
            <a:ext cx="3066395" cy="30959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86C0FAF-DD88-8C32-E0D5-1F34F2F289C2}"/>
              </a:ext>
            </a:extLst>
          </p:cNvPr>
          <p:cNvSpPr/>
          <p:nvPr/>
        </p:nvSpPr>
        <p:spPr>
          <a:xfrm>
            <a:off x="4305955" y="1355323"/>
            <a:ext cx="67562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E8748-390A-5112-050F-86A39D0C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25" y="129161"/>
            <a:ext cx="11517549" cy="613789"/>
          </a:xfrm>
        </p:spPr>
        <p:txBody>
          <a:bodyPr>
            <a:noAutofit/>
          </a:bodyPr>
          <a:lstStyle/>
          <a:p>
            <a:pPr lvl="3"/>
            <a:r>
              <a:rPr lang="en-US" sz="4000">
                <a:latin typeface="+mj-lt"/>
              </a:rPr>
              <a:t>Language models based on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C0A7C-4DC5-A5FD-87C2-A5EE44005F11}"/>
              </a:ext>
            </a:extLst>
          </p:cNvPr>
          <p:cNvSpPr txBox="1"/>
          <p:nvPr/>
        </p:nvSpPr>
        <p:spPr>
          <a:xfrm>
            <a:off x="0" y="6488668"/>
            <a:ext cx="398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Vaswani et al. 2017, Schrimpf et al. 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8BD788-C9DF-3836-370D-15AF6527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D58780-FDA6-31F7-11BE-AC59A654E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713" y="2129119"/>
            <a:ext cx="3371849" cy="3896239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25FEA77D-837E-81BA-271C-C90EA58DF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8" y="2491129"/>
            <a:ext cx="5825681" cy="3799368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E94FEDB0-6064-AD2A-2FAD-D8446B5A874D}"/>
              </a:ext>
            </a:extLst>
          </p:cNvPr>
          <p:cNvSpPr/>
          <p:nvPr/>
        </p:nvSpPr>
        <p:spPr>
          <a:xfrm>
            <a:off x="2894913" y="1366870"/>
            <a:ext cx="1156729" cy="424089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Stimulus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073566-EA0A-E299-99AE-3B93AB8D78F9}"/>
              </a:ext>
            </a:extLst>
          </p:cNvPr>
          <p:cNvSpPr txBox="1"/>
          <p:nvPr/>
        </p:nvSpPr>
        <p:spPr>
          <a:xfrm>
            <a:off x="5235888" y="970076"/>
            <a:ext cx="1029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98C38-2B51-E532-C5FE-CAF2125FED02}"/>
              </a:ext>
            </a:extLst>
          </p:cNvPr>
          <p:cNvSpPr txBox="1"/>
          <p:nvPr/>
        </p:nvSpPr>
        <p:spPr>
          <a:xfrm>
            <a:off x="8693088" y="5944918"/>
            <a:ext cx="29515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Transformer language models</a:t>
            </a:r>
          </a:p>
          <a:p>
            <a:pPr algn="ctr"/>
            <a:r>
              <a:rPr lang="en-US"/>
              <a:t>(BERT, XML, GPT,…)</a:t>
            </a:r>
          </a:p>
        </p:txBody>
      </p:sp>
    </p:spTree>
    <p:extLst>
      <p:ext uri="{BB962C8B-B14F-4D97-AF65-F5344CB8AC3E}">
        <p14:creationId xmlns:p14="http://schemas.microsoft.com/office/powerpoint/2010/main" val="161808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11" grpId="0" animBg="1"/>
      <p:bldP spid="13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661</Words>
  <Application>Microsoft Office PowerPoint</Application>
  <PresentationFormat>Widescreen</PresentationFormat>
  <Paragraphs>137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-apple-system</vt:lpstr>
      <vt:lpstr>Arial</vt:lpstr>
      <vt:lpstr>Arial</vt:lpstr>
      <vt:lpstr>Calibri</vt:lpstr>
      <vt:lpstr>Calibri Light</vt:lpstr>
      <vt:lpstr>Lato</vt:lpstr>
      <vt:lpstr>open_sansregular</vt:lpstr>
      <vt:lpstr>Office Theme</vt:lpstr>
      <vt:lpstr>Predicting Brain Activity while Listening to Stories</vt:lpstr>
      <vt:lpstr>Brain Encoding vs Decoding</vt:lpstr>
      <vt:lpstr>What is fMRI?</vt:lpstr>
      <vt:lpstr>Brain Encoding</vt:lpstr>
      <vt:lpstr>Brain Encoding</vt:lpstr>
      <vt:lpstr>Brain Encoding</vt:lpstr>
      <vt:lpstr>Vision models accurately predict human vision recordings</vt:lpstr>
      <vt:lpstr>Most popular language models are Tranformers</vt:lpstr>
      <vt:lpstr>Language models based on words</vt:lpstr>
      <vt:lpstr>Language models based on sentences</vt:lpstr>
      <vt:lpstr>Can current language models deal with long-term dependencies?</vt:lpstr>
      <vt:lpstr>What kind of language models can represent long-term dependencies?</vt:lpstr>
      <vt:lpstr>The data target: human brain recordings</vt:lpstr>
      <vt:lpstr>Models considered (n = 5)</vt:lpstr>
      <vt:lpstr>Models considered (n = 5) Contd.</vt:lpstr>
      <vt:lpstr>Models considered (n = 5) Contd.</vt:lpstr>
      <vt:lpstr>Models considered (n = 5) Contd.</vt:lpstr>
      <vt:lpstr>Evaluation Metrics: 2V2 and Pearson</vt:lpstr>
      <vt:lpstr>Language Hierarchy in Brain</vt:lpstr>
      <vt:lpstr>Encoding Performance of language models</vt:lpstr>
      <vt:lpstr>Encoding Performance of language models</vt:lpstr>
      <vt:lpstr>Encoding Performance of language models</vt:lpstr>
      <vt:lpstr>Encoding Performance of language models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Brain Activity while Listening to Stories</dc:title>
  <dc:creator>Oota Reddy</dc:creator>
  <cp:lastModifiedBy>Oota Reddy</cp:lastModifiedBy>
  <cp:revision>35</cp:revision>
  <cp:lastPrinted>2022-06-02T14:26:21Z</cp:lastPrinted>
  <dcterms:created xsi:type="dcterms:W3CDTF">2022-06-02T14:09:12Z</dcterms:created>
  <dcterms:modified xsi:type="dcterms:W3CDTF">2022-06-02T14:53:24Z</dcterms:modified>
</cp:coreProperties>
</file>